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69" r:id="rId3"/>
    <p:sldId id="270" r:id="rId4"/>
    <p:sldId id="27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2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8" r:id="rId32"/>
  </p:sldIdLst>
  <p:sldSz cx="18000663" cy="1187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钱 元辰" initials="钱" lastIdx="4" clrIdx="0">
    <p:extLst>
      <p:ext uri="{19B8F6BF-5375-455C-9EA6-DF929625EA0E}">
        <p15:presenceInfo xmlns:p15="http://schemas.microsoft.com/office/powerpoint/2012/main" userId="0d04fcfea4c16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3T13:15:44.792" idx="1">
    <p:pos x="7690" y="6604"/>
    <p:text>直接利用条件概率公式亦可算出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3T13:25:33.441" idx="3">
    <p:pos x="10348" y="4911"/>
    <p:text>注意袋中一开始只有一个球，后来放了一个白球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3T14:30:08.554" idx="4">
    <p:pos x="1485" y="6366"/>
    <p:text>73题 题目有问题 略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102F4-1E94-4790-8B78-6F642C70E894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90613" y="1143000"/>
            <a:ext cx="467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80A21-1EB7-4560-9485-DBEA8D9A3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7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1944130"/>
            <a:ext cx="15300564" cy="4135743"/>
          </a:xfrm>
        </p:spPr>
        <p:txBody>
          <a:bodyPr anchor="b"/>
          <a:lstStyle>
            <a:lvl1pPr algn="ctr">
              <a:defRPr sz="103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6239364"/>
            <a:ext cx="13500497" cy="2868071"/>
          </a:xfrm>
        </p:spPr>
        <p:txBody>
          <a:bodyPr/>
          <a:lstStyle>
            <a:lvl1pPr marL="0" indent="0" algn="ctr">
              <a:buNone/>
              <a:defRPr sz="4157"/>
            </a:lvl1pPr>
            <a:lvl2pPr marL="791962" indent="0" algn="ctr">
              <a:buNone/>
              <a:defRPr sz="3464"/>
            </a:lvl2pPr>
            <a:lvl3pPr marL="1583924" indent="0" algn="ctr">
              <a:buNone/>
              <a:defRPr sz="3118"/>
            </a:lvl3pPr>
            <a:lvl4pPr marL="2375886" indent="0" algn="ctr">
              <a:buNone/>
              <a:defRPr sz="2772"/>
            </a:lvl4pPr>
            <a:lvl5pPr marL="3167847" indent="0" algn="ctr">
              <a:buNone/>
              <a:defRPr sz="2772"/>
            </a:lvl5pPr>
            <a:lvl6pPr marL="3959809" indent="0" algn="ctr">
              <a:buNone/>
              <a:defRPr sz="2772"/>
            </a:lvl6pPr>
            <a:lvl7pPr marL="4751771" indent="0" algn="ctr">
              <a:buNone/>
              <a:defRPr sz="2772"/>
            </a:lvl7pPr>
            <a:lvl8pPr marL="5543733" indent="0" algn="ctr">
              <a:buNone/>
              <a:defRPr sz="2772"/>
            </a:lvl8pPr>
            <a:lvl9pPr marL="6335695" indent="0" algn="ctr">
              <a:buNone/>
              <a:defRPr sz="27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4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632461"/>
            <a:ext cx="3881393" cy="1006712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632461"/>
            <a:ext cx="11419171" cy="1006712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8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2961570"/>
            <a:ext cx="15525572" cy="4941443"/>
          </a:xfrm>
        </p:spPr>
        <p:txBody>
          <a:bodyPr anchor="b"/>
          <a:lstStyle>
            <a:lvl1pPr>
              <a:defRPr sz="103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7949760"/>
            <a:ext cx="15525572" cy="2598588"/>
          </a:xfrm>
        </p:spPr>
        <p:txBody>
          <a:bodyPr/>
          <a:lstStyle>
            <a:lvl1pPr marL="0" indent="0">
              <a:buNone/>
              <a:defRPr sz="4157">
                <a:solidFill>
                  <a:schemeClr val="tx1"/>
                </a:solidFill>
              </a:defRPr>
            </a:lvl1pPr>
            <a:lvl2pPr marL="791962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2pPr>
            <a:lvl3pPr marL="1583924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3pPr>
            <a:lvl4pPr marL="2375886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4pPr>
            <a:lvl5pPr marL="3167847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5pPr>
            <a:lvl6pPr marL="3959809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6pPr>
            <a:lvl7pPr marL="4751771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7pPr>
            <a:lvl8pPr marL="554373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8pPr>
            <a:lvl9pPr marL="6335695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1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162304"/>
            <a:ext cx="7650282" cy="75372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162304"/>
            <a:ext cx="7650282" cy="753728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33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632464"/>
            <a:ext cx="15525572" cy="22961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2912070"/>
            <a:ext cx="7615123" cy="1427161"/>
          </a:xfrm>
        </p:spPr>
        <p:txBody>
          <a:bodyPr anchor="b"/>
          <a:lstStyle>
            <a:lvl1pPr marL="0" indent="0">
              <a:buNone/>
              <a:defRPr sz="4157" b="1"/>
            </a:lvl1pPr>
            <a:lvl2pPr marL="791962" indent="0">
              <a:buNone/>
              <a:defRPr sz="3464" b="1"/>
            </a:lvl2pPr>
            <a:lvl3pPr marL="1583924" indent="0">
              <a:buNone/>
              <a:defRPr sz="3118" b="1"/>
            </a:lvl3pPr>
            <a:lvl4pPr marL="2375886" indent="0">
              <a:buNone/>
              <a:defRPr sz="2772" b="1"/>
            </a:lvl4pPr>
            <a:lvl5pPr marL="3167847" indent="0">
              <a:buNone/>
              <a:defRPr sz="2772" b="1"/>
            </a:lvl5pPr>
            <a:lvl6pPr marL="3959809" indent="0">
              <a:buNone/>
              <a:defRPr sz="2772" b="1"/>
            </a:lvl6pPr>
            <a:lvl7pPr marL="4751771" indent="0">
              <a:buNone/>
              <a:defRPr sz="2772" b="1"/>
            </a:lvl7pPr>
            <a:lvl8pPr marL="5543733" indent="0">
              <a:buNone/>
              <a:defRPr sz="2772" b="1"/>
            </a:lvl8pPr>
            <a:lvl9pPr marL="6335695" indent="0">
              <a:buNone/>
              <a:defRPr sz="277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4339231"/>
            <a:ext cx="7615123" cy="63823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2912070"/>
            <a:ext cx="7652626" cy="1427161"/>
          </a:xfrm>
        </p:spPr>
        <p:txBody>
          <a:bodyPr anchor="b"/>
          <a:lstStyle>
            <a:lvl1pPr marL="0" indent="0">
              <a:buNone/>
              <a:defRPr sz="4157" b="1"/>
            </a:lvl1pPr>
            <a:lvl2pPr marL="791962" indent="0">
              <a:buNone/>
              <a:defRPr sz="3464" b="1"/>
            </a:lvl2pPr>
            <a:lvl3pPr marL="1583924" indent="0">
              <a:buNone/>
              <a:defRPr sz="3118" b="1"/>
            </a:lvl3pPr>
            <a:lvl4pPr marL="2375886" indent="0">
              <a:buNone/>
              <a:defRPr sz="2772" b="1"/>
            </a:lvl4pPr>
            <a:lvl5pPr marL="3167847" indent="0">
              <a:buNone/>
              <a:defRPr sz="2772" b="1"/>
            </a:lvl5pPr>
            <a:lvl6pPr marL="3959809" indent="0">
              <a:buNone/>
              <a:defRPr sz="2772" b="1"/>
            </a:lvl6pPr>
            <a:lvl7pPr marL="4751771" indent="0">
              <a:buNone/>
              <a:defRPr sz="2772" b="1"/>
            </a:lvl7pPr>
            <a:lvl8pPr marL="5543733" indent="0">
              <a:buNone/>
              <a:defRPr sz="2772" b="1"/>
            </a:lvl8pPr>
            <a:lvl9pPr marL="6335695" indent="0">
              <a:buNone/>
              <a:defRPr sz="277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4339231"/>
            <a:ext cx="7652626" cy="63823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68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94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6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91951"/>
            <a:ext cx="5805682" cy="2771828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710397"/>
            <a:ext cx="9112836" cy="8441976"/>
          </a:xfrm>
        </p:spPr>
        <p:txBody>
          <a:bodyPr/>
          <a:lstStyle>
            <a:lvl1pPr>
              <a:defRPr sz="5543"/>
            </a:lvl1pPr>
            <a:lvl2pPr>
              <a:defRPr sz="4850"/>
            </a:lvl2pPr>
            <a:lvl3pPr>
              <a:defRPr sz="4157"/>
            </a:lvl3pPr>
            <a:lvl4pPr>
              <a:defRPr sz="3464"/>
            </a:lvl4pPr>
            <a:lvl5pPr>
              <a:defRPr sz="3464"/>
            </a:lvl5pPr>
            <a:lvl6pPr>
              <a:defRPr sz="3464"/>
            </a:lvl6pPr>
            <a:lvl7pPr>
              <a:defRPr sz="3464"/>
            </a:lvl7pPr>
            <a:lvl8pPr>
              <a:defRPr sz="3464"/>
            </a:lvl8pPr>
            <a:lvl9pPr>
              <a:defRPr sz="3464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3563779"/>
            <a:ext cx="5805682" cy="6602341"/>
          </a:xfrm>
        </p:spPr>
        <p:txBody>
          <a:bodyPr/>
          <a:lstStyle>
            <a:lvl1pPr marL="0" indent="0">
              <a:buNone/>
              <a:defRPr sz="2772"/>
            </a:lvl1pPr>
            <a:lvl2pPr marL="791962" indent="0">
              <a:buNone/>
              <a:defRPr sz="2425"/>
            </a:lvl2pPr>
            <a:lvl3pPr marL="1583924" indent="0">
              <a:buNone/>
              <a:defRPr sz="2079"/>
            </a:lvl3pPr>
            <a:lvl4pPr marL="2375886" indent="0">
              <a:buNone/>
              <a:defRPr sz="1732"/>
            </a:lvl4pPr>
            <a:lvl5pPr marL="3167847" indent="0">
              <a:buNone/>
              <a:defRPr sz="1732"/>
            </a:lvl5pPr>
            <a:lvl6pPr marL="3959809" indent="0">
              <a:buNone/>
              <a:defRPr sz="1732"/>
            </a:lvl6pPr>
            <a:lvl7pPr marL="4751771" indent="0">
              <a:buNone/>
              <a:defRPr sz="1732"/>
            </a:lvl7pPr>
            <a:lvl8pPr marL="5543733" indent="0">
              <a:buNone/>
              <a:defRPr sz="1732"/>
            </a:lvl8pPr>
            <a:lvl9pPr marL="6335695" indent="0">
              <a:buNone/>
              <a:defRPr sz="173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91951"/>
            <a:ext cx="5805682" cy="2771828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710397"/>
            <a:ext cx="9112836" cy="8441976"/>
          </a:xfrm>
        </p:spPr>
        <p:txBody>
          <a:bodyPr anchor="t"/>
          <a:lstStyle>
            <a:lvl1pPr marL="0" indent="0">
              <a:buNone/>
              <a:defRPr sz="5543"/>
            </a:lvl1pPr>
            <a:lvl2pPr marL="791962" indent="0">
              <a:buNone/>
              <a:defRPr sz="4850"/>
            </a:lvl2pPr>
            <a:lvl3pPr marL="1583924" indent="0">
              <a:buNone/>
              <a:defRPr sz="4157"/>
            </a:lvl3pPr>
            <a:lvl4pPr marL="2375886" indent="0">
              <a:buNone/>
              <a:defRPr sz="3464"/>
            </a:lvl4pPr>
            <a:lvl5pPr marL="3167847" indent="0">
              <a:buNone/>
              <a:defRPr sz="3464"/>
            </a:lvl5pPr>
            <a:lvl6pPr marL="3959809" indent="0">
              <a:buNone/>
              <a:defRPr sz="3464"/>
            </a:lvl6pPr>
            <a:lvl7pPr marL="4751771" indent="0">
              <a:buNone/>
              <a:defRPr sz="3464"/>
            </a:lvl7pPr>
            <a:lvl8pPr marL="5543733" indent="0">
              <a:buNone/>
              <a:defRPr sz="3464"/>
            </a:lvl8pPr>
            <a:lvl9pPr marL="6335695" indent="0">
              <a:buNone/>
              <a:defRPr sz="34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3563779"/>
            <a:ext cx="5805682" cy="6602341"/>
          </a:xfrm>
        </p:spPr>
        <p:txBody>
          <a:bodyPr/>
          <a:lstStyle>
            <a:lvl1pPr marL="0" indent="0">
              <a:buNone/>
              <a:defRPr sz="2772"/>
            </a:lvl1pPr>
            <a:lvl2pPr marL="791962" indent="0">
              <a:buNone/>
              <a:defRPr sz="2425"/>
            </a:lvl2pPr>
            <a:lvl3pPr marL="1583924" indent="0">
              <a:buNone/>
              <a:defRPr sz="2079"/>
            </a:lvl3pPr>
            <a:lvl4pPr marL="2375886" indent="0">
              <a:buNone/>
              <a:defRPr sz="1732"/>
            </a:lvl4pPr>
            <a:lvl5pPr marL="3167847" indent="0">
              <a:buNone/>
              <a:defRPr sz="1732"/>
            </a:lvl5pPr>
            <a:lvl6pPr marL="3959809" indent="0">
              <a:buNone/>
              <a:defRPr sz="1732"/>
            </a:lvl6pPr>
            <a:lvl7pPr marL="4751771" indent="0">
              <a:buNone/>
              <a:defRPr sz="1732"/>
            </a:lvl7pPr>
            <a:lvl8pPr marL="5543733" indent="0">
              <a:buNone/>
              <a:defRPr sz="1732"/>
            </a:lvl8pPr>
            <a:lvl9pPr marL="6335695" indent="0">
              <a:buNone/>
              <a:defRPr sz="173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47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632464"/>
            <a:ext cx="15525572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162304"/>
            <a:ext cx="15525572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1010319"/>
            <a:ext cx="4050149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BE938-F391-4E5B-A287-FB6E238A4D7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1010319"/>
            <a:ext cx="6075224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1010319"/>
            <a:ext cx="4050149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1B0D1-57B4-462B-A247-61356A9B5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1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83924" rtl="0" eaLnBrk="1" latinLnBrk="0" hangingPunct="1">
        <a:lnSpc>
          <a:spcPct val="90000"/>
        </a:lnSpc>
        <a:spcBef>
          <a:spcPct val="0"/>
        </a:spcBef>
        <a:buNone/>
        <a:defRPr sz="76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981" indent="-395981" algn="l" defTabSz="1583924" rtl="0" eaLnBrk="1" latinLnBrk="0" hangingPunct="1">
        <a:lnSpc>
          <a:spcPct val="90000"/>
        </a:lnSpc>
        <a:spcBef>
          <a:spcPts val="1732"/>
        </a:spcBef>
        <a:buFont typeface="Arial" panose="020B0604020202020204" pitchFamily="34" charset="0"/>
        <a:buChar char="•"/>
        <a:defRPr sz="4850" kern="1200">
          <a:solidFill>
            <a:schemeClr val="tx1"/>
          </a:solidFill>
          <a:latin typeface="+mn-lt"/>
          <a:ea typeface="+mn-ea"/>
          <a:cs typeface="+mn-cs"/>
        </a:defRPr>
      </a:lvl1pPr>
      <a:lvl2pPr marL="1187943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4157" kern="1200">
          <a:solidFill>
            <a:schemeClr val="tx1"/>
          </a:solidFill>
          <a:latin typeface="+mn-lt"/>
          <a:ea typeface="+mn-ea"/>
          <a:cs typeface="+mn-cs"/>
        </a:defRPr>
      </a:lvl2pPr>
      <a:lvl3pPr marL="1979905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464" kern="1200">
          <a:solidFill>
            <a:schemeClr val="tx1"/>
          </a:solidFill>
          <a:latin typeface="+mn-lt"/>
          <a:ea typeface="+mn-ea"/>
          <a:cs typeface="+mn-cs"/>
        </a:defRPr>
      </a:lvl3pPr>
      <a:lvl4pPr marL="2771866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563828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4355790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5147752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939714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731676" indent="-395981" algn="l" defTabSz="1583924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91962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583924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375886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167847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3959809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4751771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543733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335695" algn="l" defTabSz="1583924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5D90B49-F9F2-41F3-AE0E-8ED30ECAB92E}"/>
              </a:ext>
            </a:extLst>
          </p:cNvPr>
          <p:cNvSpPr/>
          <p:nvPr/>
        </p:nvSpPr>
        <p:spPr>
          <a:xfrm>
            <a:off x="4888763" y="4002588"/>
            <a:ext cx="822313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《</a:t>
            </a:r>
            <a:r>
              <a:rPr lang="zh-CN" altLang="en-US" sz="66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概率论与数理统计</a:t>
            </a:r>
            <a:r>
              <a:rPr lang="en-US" altLang="zh-CN" sz="66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》</a:t>
            </a:r>
          </a:p>
          <a:p>
            <a:pPr algn="ctr"/>
            <a:r>
              <a:rPr lang="zh-CN" altLang="en-US" sz="66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第一次习题课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AF4C4A-49AE-4613-A422-9FAAFC6EDF56}"/>
              </a:ext>
            </a:extLst>
          </p:cNvPr>
          <p:cNvSpPr txBox="1"/>
          <p:nvPr/>
        </p:nvSpPr>
        <p:spPr>
          <a:xfrm>
            <a:off x="12047621" y="8033258"/>
            <a:ext cx="425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主讲人：钱元辰</a:t>
            </a:r>
          </a:p>
        </p:txBody>
      </p:sp>
    </p:spTree>
    <p:extLst>
      <p:ext uri="{BB962C8B-B14F-4D97-AF65-F5344CB8AC3E}">
        <p14:creationId xmlns:p14="http://schemas.microsoft.com/office/powerpoint/2010/main" val="386287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6D5C4C-DA99-48D2-84B9-C05CBD38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13" y="2128156"/>
            <a:ext cx="15232092" cy="24438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5EE5D2-090C-4EAD-8272-EF1459C2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13" y="4953996"/>
            <a:ext cx="15232092" cy="1746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F0738-8A41-4683-92EE-A2A6A2253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3" y="6940786"/>
            <a:ext cx="15232092" cy="38395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BACF18-2A5D-4267-8260-4A5C13BB4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3" y="6817895"/>
            <a:ext cx="15232092" cy="50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F64741-7E29-464D-A026-52CCE84B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87" y="2134589"/>
            <a:ext cx="14891397" cy="200427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DDCC272-02B1-44D2-8CFC-351272ECDCF4}"/>
              </a:ext>
            </a:extLst>
          </p:cNvPr>
          <p:cNvGrpSpPr/>
          <p:nvPr/>
        </p:nvGrpSpPr>
        <p:grpSpPr>
          <a:xfrm>
            <a:off x="1295087" y="4347409"/>
            <a:ext cx="14891397" cy="5737779"/>
            <a:chOff x="1295087" y="4347409"/>
            <a:chExt cx="14891397" cy="573777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F8204FA-DFB7-45C0-A349-733C763B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087" y="4347409"/>
              <a:ext cx="14891397" cy="505326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357964-55CD-473C-BC2F-EE581CD6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087" y="9400672"/>
              <a:ext cx="10187200" cy="684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3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787759-EE24-40EF-BC09-62D135C3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45" y="1982629"/>
            <a:ext cx="14836644" cy="2059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B3CC37-ED94-40D5-9F86-0BFC7665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45" y="4269670"/>
            <a:ext cx="7890413" cy="4312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DBDC6E-D46A-4969-B661-339529FC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19" y="4315966"/>
            <a:ext cx="9853292" cy="1709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828EDE-29E0-4A5E-83E6-8E8D649D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318" y="6490792"/>
            <a:ext cx="9853291" cy="44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2A2A9C-6E61-45C1-A728-445DDDB4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53" y="2073803"/>
            <a:ext cx="15525572" cy="30115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A8E861-D867-4033-AC07-CC25C428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45" y="5486400"/>
            <a:ext cx="15251280" cy="43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A6E0EA-8524-4B00-807C-98FF7E93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44" y="5024054"/>
            <a:ext cx="15382075" cy="36065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967233-AB51-4737-812B-EC16FE5F7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45" y="2254397"/>
            <a:ext cx="15382076" cy="21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083729-3C89-4743-ABA8-C50F71E8F68C}"/>
              </a:ext>
            </a:extLst>
          </p:cNvPr>
          <p:cNvSpPr txBox="1"/>
          <p:nvPr/>
        </p:nvSpPr>
        <p:spPr>
          <a:xfrm>
            <a:off x="625642" y="1989220"/>
            <a:ext cx="1596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第二章：</a:t>
            </a:r>
            <a:endParaRPr lang="en-US" altLang="zh-CN" sz="4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8F645-3DF1-4F43-A6E4-E467329C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819315"/>
            <a:ext cx="15525572" cy="2296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31CE95-21F8-47BE-A8CE-F7742859D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2" y="5180598"/>
            <a:ext cx="15525572" cy="42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BF6F28-9669-4507-9D6F-00E6A1E5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45" y="4902366"/>
            <a:ext cx="15525572" cy="5514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81C74C-7697-428A-A45B-0C6AB5D8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45" y="2176159"/>
            <a:ext cx="15525572" cy="24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08B111-8630-4664-A79D-BB51C4F9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28" y="2076115"/>
            <a:ext cx="15915168" cy="1484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E56801-B1D0-4A6D-AF5A-5D9477B2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1" y="3561037"/>
            <a:ext cx="15666335" cy="17755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F9C0B7-6E09-49EF-8529-AF83D9386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28" y="5667769"/>
            <a:ext cx="15666335" cy="1448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5158F3-8A30-4623-8A5F-D73B9E0C5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61" y="7443333"/>
            <a:ext cx="15666335" cy="18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031336-4879-4D33-9157-19B553E0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6" y="2142843"/>
            <a:ext cx="15525572" cy="2461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E368A0-87DB-4211-8F2C-6957321F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87" y="4837816"/>
            <a:ext cx="15270861" cy="58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6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96EB59-7514-4D6A-8D4A-BD351E1E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86" y="2111817"/>
            <a:ext cx="15780231" cy="1208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8D6D4D-B1B5-4943-BB2B-80C4524DD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85" y="3320405"/>
            <a:ext cx="10503262" cy="2936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2718D5-0238-4632-AE2A-3BC7F3282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86" y="6414523"/>
            <a:ext cx="15780231" cy="1831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E204E9-C091-43B4-B74A-837D694E9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85" y="8397223"/>
            <a:ext cx="15780231" cy="23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2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585147-ED2A-4174-B3E6-DEF0DEB21C17}"/>
              </a:ext>
            </a:extLst>
          </p:cNvPr>
          <p:cNvSpPr txBox="1"/>
          <p:nvPr/>
        </p:nvSpPr>
        <p:spPr>
          <a:xfrm>
            <a:off x="625642" y="1989220"/>
            <a:ext cx="159618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第一章：</a:t>
            </a:r>
            <a:endParaRPr lang="en-US" altLang="zh-CN" sz="4000" b="1" dirty="0"/>
          </a:p>
          <a:p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C39493-A95A-4BA9-8400-6E72D783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822781"/>
            <a:ext cx="15961894" cy="5310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2336B7-D3D2-48DC-B7B8-4D0F1FBE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2" y="4636168"/>
            <a:ext cx="15608969" cy="64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8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CBCE04-8CC6-44A6-A2A9-9A4EEC59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24" y="1982629"/>
            <a:ext cx="10589198" cy="3524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0B5E32-285C-423A-90CB-6A1D65E5C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24" y="5741255"/>
            <a:ext cx="10589198" cy="1621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7CBDA-8D87-44C5-B078-2AA4B1D91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24" y="7488409"/>
            <a:ext cx="10589198" cy="2120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E32BDC-C927-45DC-A9DD-4B6367391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4" y="7118016"/>
            <a:ext cx="10589198" cy="43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C6ECD5-B569-448B-BD94-0E693A41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3" y="1982628"/>
            <a:ext cx="13461802" cy="2534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4D78D-9596-4A03-873C-4B8FD4CC5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83" y="4751012"/>
            <a:ext cx="11921759" cy="44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7F032C-B562-4391-BB65-1D05EF57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7" y="2070072"/>
            <a:ext cx="14380814" cy="19507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7076FF-8D0A-498C-9725-95C83817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97" y="4105113"/>
            <a:ext cx="14204350" cy="24196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551EF7-9E0A-4063-8AEE-6AEC33783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96" y="6758476"/>
            <a:ext cx="12455761" cy="1315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29F9B6-4E6A-4127-AF37-EAAC031B3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96" y="6687668"/>
            <a:ext cx="13787257" cy="51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B4324B-04DA-4B75-AAB8-923A472F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83" y="1982629"/>
            <a:ext cx="13865064" cy="1694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EA75FF-1FDD-4CFA-914E-260E94F5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83" y="3910527"/>
            <a:ext cx="13688602" cy="71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8FEE69-CDCC-45F5-8404-3EE81A16D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30" y="1812292"/>
            <a:ext cx="11761649" cy="2470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D91304-754D-4D0B-8445-F502E795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30" y="4516974"/>
            <a:ext cx="12355207" cy="451473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7AFE1C-E905-444E-AEFE-602425B93E57}"/>
              </a:ext>
            </a:extLst>
          </p:cNvPr>
          <p:cNvGrpSpPr/>
          <p:nvPr/>
        </p:nvGrpSpPr>
        <p:grpSpPr>
          <a:xfrm>
            <a:off x="2593861" y="1179676"/>
            <a:ext cx="12097348" cy="10232140"/>
            <a:chOff x="2951657" y="632464"/>
            <a:chExt cx="12097348" cy="102321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501B27A-DB37-4F2B-91EA-764E0A666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1657" y="632464"/>
              <a:ext cx="12097348" cy="1023214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98FC68B-E627-4738-91E8-7276DDC88317}"/>
                </a:ext>
              </a:extLst>
            </p:cNvPr>
            <p:cNvSpPr/>
            <p:nvPr/>
          </p:nvSpPr>
          <p:spPr>
            <a:xfrm>
              <a:off x="10571747" y="7972926"/>
              <a:ext cx="2197769" cy="4010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9AFF1D-F415-4644-B33F-37AA78DCDFE7}"/>
              </a:ext>
            </a:extLst>
          </p:cNvPr>
          <p:cNvGrpSpPr/>
          <p:nvPr/>
        </p:nvGrpSpPr>
        <p:grpSpPr>
          <a:xfrm>
            <a:off x="3643083" y="489749"/>
            <a:ext cx="10546579" cy="11332213"/>
            <a:chOff x="10203616" y="1442960"/>
            <a:chExt cx="10206496" cy="1093492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49F6A13-7964-4DF7-A97E-8812A516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616" y="1484008"/>
              <a:ext cx="10206496" cy="1089387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8389278-4E4B-46FF-803B-CBA987B8320D}"/>
                </a:ext>
              </a:extLst>
            </p:cNvPr>
            <p:cNvSpPr txBox="1"/>
            <p:nvPr/>
          </p:nvSpPr>
          <p:spPr>
            <a:xfrm>
              <a:off x="14355290" y="1442960"/>
              <a:ext cx="583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标准正态分布表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7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B896B1-8AE7-4C40-8195-C5C3789B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79" y="1834413"/>
            <a:ext cx="14787084" cy="20638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472EC6-1E51-449F-A9EB-A9B27DF9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72" y="4130520"/>
            <a:ext cx="13249911" cy="5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3F08DE-4EFD-4255-9332-7C6DF44F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3" y="1982629"/>
            <a:ext cx="10984225" cy="2980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B156D4-3D65-4492-BD2D-45AE0C778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45" y="5197269"/>
            <a:ext cx="12943676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DF0643-6608-4186-9786-DF93E8BE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36" y="1958952"/>
            <a:ext cx="10010848" cy="3431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19E078-4E71-42C2-89D5-7F66690C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36" y="5623879"/>
            <a:ext cx="14598890" cy="45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F02EB1-EAFF-45F0-B6EB-E6C4A291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96" y="2030445"/>
            <a:ext cx="14018497" cy="125128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85D17F1-09DD-4845-99BE-A5D6D31957BB}"/>
              </a:ext>
            </a:extLst>
          </p:cNvPr>
          <p:cNvGrpSpPr/>
          <p:nvPr/>
        </p:nvGrpSpPr>
        <p:grpSpPr>
          <a:xfrm>
            <a:off x="1028996" y="1780518"/>
            <a:ext cx="10958510" cy="9861118"/>
            <a:chOff x="1028996" y="3515462"/>
            <a:chExt cx="10958510" cy="986111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38E7D4F-71CD-45E1-B392-14CFC05B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996" y="3515462"/>
              <a:ext cx="10958510" cy="3596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8530BD9-D253-4DA4-9822-91CA4F7E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996" y="7108780"/>
              <a:ext cx="10188823" cy="413801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94E0FCB-4F91-40CB-9345-CE813DBB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996" y="11227554"/>
              <a:ext cx="8222693" cy="2149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7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FC174A-67B1-4B97-915A-AC67FF88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39" y="2062914"/>
            <a:ext cx="12158581" cy="1455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C8D539-4967-49B0-BA14-802C7C112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39" y="3752142"/>
            <a:ext cx="12912562" cy="7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F512640-8F3C-4D0C-90CA-B2661999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48" y="2302772"/>
            <a:ext cx="13902199" cy="3456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128CAC-8A92-4C55-BE2D-986D78319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48" y="6127287"/>
            <a:ext cx="9602915" cy="26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-1"/>
            <a:ext cx="17998699" cy="11879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9B7B0-7127-4406-A2C3-04267008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11" y="2069566"/>
            <a:ext cx="11686489" cy="3031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33A791-BD56-458D-8EDA-24E941CF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11" y="5346343"/>
            <a:ext cx="13467163" cy="535324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CD74595-DA9C-4072-8464-68DDDCC729EC}"/>
              </a:ext>
            </a:extLst>
          </p:cNvPr>
          <p:cNvGrpSpPr/>
          <p:nvPr/>
        </p:nvGrpSpPr>
        <p:grpSpPr>
          <a:xfrm>
            <a:off x="810311" y="2069566"/>
            <a:ext cx="11955275" cy="8937279"/>
            <a:chOff x="4391630" y="5211858"/>
            <a:chExt cx="9150614" cy="633295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2A85B8-FBEA-4F13-BF39-EAD14BF1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8417" y="5211858"/>
              <a:ext cx="9083827" cy="145554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76AFE94-F8D0-42CF-B911-FD6DE0B0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1630" y="6675214"/>
              <a:ext cx="9076207" cy="4869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8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E0F01-17CB-40F2-8EA3-CB0E1427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398D0-BAD4-443F-9034-D1E5ECE0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F1AFA-46DD-4A5E-9AA9-B2B0A92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7998699" cy="118792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F3A60A-BEB8-4F8F-B4E7-2E0BEBBD33F0}"/>
              </a:ext>
            </a:extLst>
          </p:cNvPr>
          <p:cNvSpPr/>
          <p:nvPr/>
        </p:nvSpPr>
        <p:spPr>
          <a:xfrm>
            <a:off x="5905612" y="4369971"/>
            <a:ext cx="618943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0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谢谢！</a:t>
            </a:r>
            <a:endParaRPr lang="zh-CN" altLang="en-US" sz="10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471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0B97F6-AFBD-48E8-BE5D-9AFEEE18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1" y="2165683"/>
            <a:ext cx="14325600" cy="26707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486397-D7EB-4BB1-A197-608F2FE9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21" y="4555152"/>
            <a:ext cx="14149137" cy="2150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A7AB7E-5EA8-431D-A19E-00F1B128F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126" y="8261281"/>
            <a:ext cx="12288251" cy="2470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E27A6-0E16-46FE-B050-CD5042BDE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21" y="6721240"/>
            <a:ext cx="14325600" cy="1524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AAEC8A-008C-4D39-BE72-B57E19CE8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126" y="10507982"/>
            <a:ext cx="4315327" cy="13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5B88D3-557A-4EE6-B9EE-0337CBAB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58" y="2229854"/>
            <a:ext cx="15015410" cy="29400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26E276-AB53-42DD-971D-E7764B08E433}"/>
              </a:ext>
            </a:extLst>
          </p:cNvPr>
          <p:cNvSpPr txBox="1"/>
          <p:nvPr/>
        </p:nvSpPr>
        <p:spPr>
          <a:xfrm>
            <a:off x="1203158" y="5438274"/>
            <a:ext cx="15913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8.  </a:t>
            </a:r>
            <a:r>
              <a:rPr lang="zh-CN" altLang="en-US" sz="3600" dirty="0"/>
              <a:t>设</a:t>
            </a:r>
            <a:r>
              <a:rPr lang="en-US" altLang="zh-CN" sz="3600" dirty="0"/>
              <a:t>A</a:t>
            </a:r>
            <a:r>
              <a:rPr lang="zh-CN" altLang="en-US" sz="3600" dirty="0"/>
              <a:t>是喜欢巧克力糖的顾客集</a:t>
            </a:r>
            <a:r>
              <a:rPr lang="en-US" altLang="zh-CN" sz="3600" dirty="0"/>
              <a:t>, B</a:t>
            </a:r>
            <a:r>
              <a:rPr lang="zh-CN" altLang="en-US" sz="3600" dirty="0"/>
              <a:t>是喜欢夹心糖的顾客集</a:t>
            </a:r>
            <a:r>
              <a:rPr lang="en-US" altLang="zh-CN" sz="3600" dirty="0"/>
              <a:t>, C</a:t>
            </a:r>
            <a:r>
              <a:rPr lang="zh-CN" altLang="en-US" sz="3600" dirty="0"/>
              <a:t>是喜欢大白兔糖的顾客集</a:t>
            </a:r>
            <a:r>
              <a:rPr lang="en-US" altLang="zh-CN" sz="3600" dirty="0"/>
              <a:t>. </a:t>
            </a:r>
            <a:r>
              <a:rPr lang="zh-CN" altLang="en-US" sz="3600" dirty="0"/>
              <a:t>对于全体顾客</a:t>
            </a:r>
            <a:r>
              <a:rPr lang="en-US" altLang="zh-CN" sz="3600" dirty="0"/>
              <a:t>,</a:t>
            </a:r>
            <a:r>
              <a:rPr lang="zh-CN" altLang="en-US" sz="3600" dirty="0"/>
              <a:t>有</a:t>
            </a:r>
            <a:r>
              <a:rPr lang="en-US" altLang="zh-CN" sz="3600" dirty="0"/>
              <a:t>1000 = AUBUC= A+B+C-AB-AC-BC+ABC= 811+752 + 418 - 570 - 356 - 348 + 297 = 1004 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36D57-8A60-44A2-AB62-A3E0DAEC7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58" y="7460991"/>
            <a:ext cx="15480631" cy="1330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725C80-FE1A-4518-AB65-672BF1D53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158" y="8850531"/>
            <a:ext cx="9224210" cy="2298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3B0656-B387-4D61-BF2A-E193E6D27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025" y="8722583"/>
            <a:ext cx="11183311" cy="26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E816B0-CB1F-4662-850D-6B806F55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2213810"/>
            <a:ext cx="15304168" cy="1504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ACFE40-38D0-4515-944E-7009D860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747" y="3718639"/>
            <a:ext cx="14742695" cy="30159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F3AA04-7D10-4761-9693-BD43513D8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74" y="6819388"/>
            <a:ext cx="15304168" cy="229252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02921D1-058C-4134-8159-65493B1BF58F}"/>
              </a:ext>
            </a:extLst>
          </p:cNvPr>
          <p:cNvGrpSpPr/>
          <p:nvPr/>
        </p:nvGrpSpPr>
        <p:grpSpPr>
          <a:xfrm>
            <a:off x="866274" y="6772755"/>
            <a:ext cx="14887073" cy="4714885"/>
            <a:chOff x="866274" y="6819388"/>
            <a:chExt cx="14887073" cy="47148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21C611B-691F-4E4F-94B4-B576554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274" y="6819388"/>
              <a:ext cx="14887073" cy="177605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72D35ED-009A-438E-AB3E-18228814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310" y="8595439"/>
              <a:ext cx="12208042" cy="293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584729-E783-4AD2-88C1-A0E32F2C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6" y="2096900"/>
            <a:ext cx="15282841" cy="196175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C5ECFC6-A460-479C-8D2C-F346BFBD8AAD}"/>
              </a:ext>
            </a:extLst>
          </p:cNvPr>
          <p:cNvGrpSpPr/>
          <p:nvPr/>
        </p:nvGrpSpPr>
        <p:grpSpPr>
          <a:xfrm>
            <a:off x="1113611" y="4004617"/>
            <a:ext cx="13454851" cy="1401571"/>
            <a:chOff x="1113611" y="4004617"/>
            <a:chExt cx="13454851" cy="140157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5010315-3799-46D3-8649-9D5093439BE7}"/>
                </a:ext>
              </a:extLst>
            </p:cNvPr>
            <p:cNvSpPr txBox="1"/>
            <p:nvPr/>
          </p:nvSpPr>
          <p:spPr>
            <a:xfrm>
              <a:off x="1113611" y="4058652"/>
              <a:ext cx="604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27</a:t>
              </a:r>
              <a:endParaRPr lang="zh-CN" altLang="en-US" sz="3200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AD1FFC-5489-4024-A3A6-AC4C3451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7926" y="4004617"/>
              <a:ext cx="12850536" cy="1401571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3E322FE-5157-4D79-94E4-2B5689DA9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11" y="5460222"/>
            <a:ext cx="15169126" cy="2223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2DD48E-8982-4AD6-9F9E-9AD13DFE2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611" y="7867295"/>
            <a:ext cx="12563199" cy="3233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D6AE35-B617-4353-AC44-721D0E2E0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611" y="7892035"/>
            <a:ext cx="8511652" cy="27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D6B1B4E-6294-4B26-8F35-8DB53BB0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31" y="2132600"/>
            <a:ext cx="15065458" cy="16212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AC3847-5CCE-4C57-9A21-DD760442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31" y="3962399"/>
            <a:ext cx="13846258" cy="41630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04F332-EAB5-47CF-9477-2F6D5F74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31" y="8333957"/>
            <a:ext cx="15065458" cy="1412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A21BA1-7DF4-4A60-8CD2-A665F258F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31" y="8333957"/>
            <a:ext cx="15274006" cy="30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68A362-8123-46CF-8BB7-6904946B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" y="0"/>
            <a:ext cx="17998699" cy="118792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15EC04-BF13-4386-9C2E-34625458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5" y="2197767"/>
            <a:ext cx="15451271" cy="13792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8B57E4-51DC-406C-AB57-28F3B4CB2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45" y="3801978"/>
            <a:ext cx="15451271" cy="2197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3EBBB3-3860-4113-8C96-419159C0A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45" y="6224745"/>
            <a:ext cx="15451271" cy="1379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935F30-153A-444B-9FFF-8AF0290BE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44" y="7796869"/>
            <a:ext cx="15451271" cy="23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</TotalTime>
  <Words>80</Words>
  <Application>Microsoft Office PowerPoint</Application>
  <PresentationFormat>自定义</PresentationFormat>
  <Paragraphs>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lisha</dc:creator>
  <cp:lastModifiedBy>钱 元辰</cp:lastModifiedBy>
  <cp:revision>22</cp:revision>
  <dcterms:created xsi:type="dcterms:W3CDTF">2017-11-22T08:21:54Z</dcterms:created>
  <dcterms:modified xsi:type="dcterms:W3CDTF">2020-04-23T08:20:40Z</dcterms:modified>
</cp:coreProperties>
</file>